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5"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595" autoAdjust="0"/>
  </p:normalViewPr>
  <p:slideViewPr>
    <p:cSldViewPr>
      <p:cViewPr>
        <p:scale>
          <a:sx n="84" d="100"/>
          <a:sy n="84" d="100"/>
        </p:scale>
        <p:origin x="-882"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New%20folder\New%20Microsoft%20Excel%20Worksheet%20-%20Copy%20-%20Cop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erver1\Plant1_Common\Monika\New%20folder\New%20Microsoft%20Excel%20Worksheet%20-%20Copy%20-%20Cop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87750096811663"/>
          <c:y val="0.12943500432606167"/>
          <c:w val="0.76915004338015414"/>
          <c:h val="0.70938612964007297"/>
        </c:manualLayout>
      </c:layout>
      <c:barChart>
        <c:barDir val="col"/>
        <c:grouping val="clustered"/>
        <c:varyColors val="0"/>
        <c:dLbls>
          <c:showLegendKey val="0"/>
          <c:showVal val="0"/>
          <c:showCatName val="0"/>
          <c:showSerName val="0"/>
          <c:showPercent val="0"/>
          <c:showBubbleSize val="0"/>
        </c:dLbls>
        <c:gapWidth val="150"/>
        <c:axId val="107846656"/>
        <c:axId val="110278912"/>
      </c:barChart>
      <c:catAx>
        <c:axId val="107846656"/>
        <c:scaling>
          <c:orientation val="minMax"/>
        </c:scaling>
        <c:delete val="0"/>
        <c:axPos val="b"/>
        <c:numFmt formatCode="General" sourceLinked="1"/>
        <c:majorTickMark val="out"/>
        <c:minorTickMark val="none"/>
        <c:tickLblPos val="nextTo"/>
        <c:txPr>
          <a:bodyPr/>
          <a:lstStyle/>
          <a:p>
            <a:pPr>
              <a:defRPr lang="en-US"/>
            </a:pPr>
            <a:endParaRPr lang="en-US"/>
          </a:p>
        </c:txPr>
        <c:crossAx val="110278912"/>
        <c:crosses val="autoZero"/>
        <c:auto val="1"/>
        <c:lblAlgn val="ctr"/>
        <c:lblOffset val="100"/>
        <c:noMultiLvlLbl val="0"/>
      </c:catAx>
      <c:valAx>
        <c:axId val="110278912"/>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US"/>
            </a:pPr>
            <a:endParaRPr lang="en-US"/>
          </a:p>
        </c:txPr>
        <c:crossAx val="10784665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00B0F0"/>
            </a:solidFill>
          </c:spPr>
          <c:invertIfNegative val="0"/>
          <c:dLbls>
            <c:txPr>
              <a:bodyPr/>
              <a:lstStyle/>
              <a:p>
                <a:pPr>
                  <a:defRPr lang="en-US"/>
                </a:pPr>
                <a:endParaRPr lang="en-US"/>
              </a:p>
            </c:txPr>
            <c:showLegendKey val="0"/>
            <c:showVal val="1"/>
            <c:showCatName val="0"/>
            <c:showSerName val="0"/>
            <c:showPercent val="0"/>
            <c:showBubbleSize val="0"/>
            <c:showLeaderLines val="0"/>
          </c:dLbls>
          <c:cat>
            <c:strRef>
              <c:f>Sheet2!$V$9:$V$10</c:f>
              <c:strCache>
                <c:ptCount val="2"/>
                <c:pt idx="0">
                  <c:v>Before</c:v>
                </c:pt>
                <c:pt idx="1">
                  <c:v>After</c:v>
                </c:pt>
              </c:strCache>
            </c:strRef>
          </c:cat>
          <c:val>
            <c:numRef>
              <c:f>Sheet2!$W$9:$W$10</c:f>
              <c:numCache>
                <c:formatCode>General</c:formatCode>
                <c:ptCount val="2"/>
                <c:pt idx="0">
                  <c:v>17</c:v>
                </c:pt>
                <c:pt idx="1">
                  <c:v>13</c:v>
                </c:pt>
              </c:numCache>
            </c:numRef>
          </c:val>
        </c:ser>
        <c:dLbls>
          <c:showLegendKey val="0"/>
          <c:showVal val="0"/>
          <c:showCatName val="0"/>
          <c:showSerName val="0"/>
          <c:showPercent val="0"/>
          <c:showBubbleSize val="0"/>
        </c:dLbls>
        <c:gapWidth val="150"/>
        <c:axId val="113573248"/>
        <c:axId val="113579136"/>
      </c:barChart>
      <c:catAx>
        <c:axId val="113573248"/>
        <c:scaling>
          <c:orientation val="minMax"/>
        </c:scaling>
        <c:delete val="0"/>
        <c:axPos val="b"/>
        <c:majorTickMark val="out"/>
        <c:minorTickMark val="none"/>
        <c:tickLblPos val="nextTo"/>
        <c:txPr>
          <a:bodyPr/>
          <a:lstStyle/>
          <a:p>
            <a:pPr>
              <a:defRPr lang="en-US"/>
            </a:pPr>
            <a:endParaRPr lang="en-US"/>
          </a:p>
        </c:txPr>
        <c:crossAx val="113579136"/>
        <c:crosses val="autoZero"/>
        <c:auto val="1"/>
        <c:lblAlgn val="ctr"/>
        <c:lblOffset val="100"/>
        <c:noMultiLvlLbl val="0"/>
      </c:catAx>
      <c:valAx>
        <c:axId val="113579136"/>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US"/>
            </a:pPr>
            <a:endParaRPr lang="en-US"/>
          </a:p>
        </c:txPr>
        <c:crossAx val="11357324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77925" y="1233488"/>
            <a:ext cx="4441825" cy="33321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251736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chart" Target="../charts/chart1.xm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 name="Chart 173"/>
          <p:cNvGraphicFramePr/>
          <p:nvPr>
            <p:extLst>
              <p:ext uri="{D42A27DB-BD31-4B8C-83A1-F6EECF244321}">
                <p14:modId xmlns:p14="http://schemas.microsoft.com/office/powerpoint/2010/main" val="1342839303"/>
              </p:ext>
            </p:extLst>
          </p:nvPr>
        </p:nvGraphicFramePr>
        <p:xfrm>
          <a:off x="7112000" y="7821613"/>
          <a:ext cx="2917825" cy="1512887"/>
        </p:xfrm>
        <a:graphic>
          <a:graphicData uri="http://schemas.openxmlformats.org/drawingml/2006/chart">
            <c:chart xmlns:c="http://schemas.openxmlformats.org/drawingml/2006/chart" xmlns:r="http://schemas.openxmlformats.org/officeDocument/2006/relationships" r:id="rId3"/>
          </a:graphicData>
        </a:graphic>
      </p:graphicFrame>
      <p:pic>
        <p:nvPicPr>
          <p:cNvPr id="176"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437309"/>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7" name="Straight Connector 176"/>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8" name="Rectangle 40"/>
          <p:cNvSpPr>
            <a:spLocks noChangeArrowheads="1"/>
          </p:cNvSpPr>
          <p:nvPr/>
        </p:nvSpPr>
        <p:spPr bwMode="auto">
          <a:xfrm>
            <a:off x="3205163" y="1080246"/>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400" b="1" dirty="0">
                <a:solidFill>
                  <a:srgbClr val="0033CC"/>
                </a:solidFill>
                <a:latin typeface="Calibri" pitchFamily="34" charset="0"/>
                <a:cs typeface="Calibri" pitchFamily="34" charset="0"/>
              </a:rPr>
              <a:t>IDEA </a:t>
            </a:r>
            <a:r>
              <a:rPr lang="en-US" sz="1400" dirty="0" smtClean="0">
                <a:solidFill>
                  <a:srgbClr val="0033CC"/>
                </a:solidFill>
                <a:latin typeface="Calibri" pitchFamily="34" charset="0"/>
                <a:cs typeface="Calibri" pitchFamily="34" charset="0"/>
              </a:rPr>
              <a:t>:.</a:t>
            </a:r>
            <a:r>
              <a:rPr lang="en-US" sz="1200" dirty="0" smtClean="0">
                <a:latin typeface="Calibri" pitchFamily="34" charset="0"/>
                <a:cs typeface="Calibri" pitchFamily="34" charset="0"/>
              </a:rPr>
              <a:t> </a:t>
            </a:r>
            <a:r>
              <a:rPr lang="en-US" sz="1100" dirty="0">
                <a:latin typeface="Calibri" pitchFamily="34" charset="0"/>
                <a:cs typeface="Calibri" pitchFamily="34" charset="0"/>
              </a:rPr>
              <a:t>To use pneumatic slide &amp; cyl. For m5 taping unit forward</a:t>
            </a:r>
            <a:r>
              <a:rPr lang="en-US" sz="1200" dirty="0">
                <a:latin typeface="Calibri" pitchFamily="34" charset="0"/>
                <a:cs typeface="Calibri" pitchFamily="34" charset="0"/>
              </a:rPr>
              <a:t>  </a:t>
            </a:r>
            <a:endParaRPr lang="en-US" altLang="en-US" sz="1400" dirty="0">
              <a:latin typeface="Calibri" pitchFamily="34" charset="0"/>
              <a:cs typeface="Calibri" pitchFamily="34" charset="0"/>
            </a:endParaRPr>
          </a:p>
        </p:txBody>
      </p:sp>
      <p:sp>
        <p:nvSpPr>
          <p:cNvPr id="179"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0"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1" name="Rectangle 4"/>
          <p:cNvSpPr>
            <a:spLocks noChangeArrowheads="1"/>
          </p:cNvSpPr>
          <p:nvPr/>
        </p:nvSpPr>
        <p:spPr bwMode="auto">
          <a:xfrm>
            <a:off x="1606550" y="3944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endParaRPr lang="en-US" sz="1050" dirty="0">
              <a:solidFill>
                <a:srgbClr val="0033CC"/>
              </a:solidFill>
              <a:latin typeface="Calibri" pitchFamily="34" charset="0"/>
              <a:cs typeface="Calibri" pitchFamily="34" charset="0"/>
            </a:endParaRPr>
          </a:p>
        </p:txBody>
      </p:sp>
      <p:sp>
        <p:nvSpPr>
          <p:cNvPr id="182" name="Rectangle 5"/>
          <p:cNvSpPr>
            <a:spLocks noChangeArrowheads="1"/>
          </p:cNvSpPr>
          <p:nvPr/>
        </p:nvSpPr>
        <p:spPr bwMode="auto">
          <a:xfrm>
            <a:off x="1606550" y="5468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t>
            </a:r>
          </a:p>
        </p:txBody>
      </p:sp>
      <p:sp>
        <p:nvSpPr>
          <p:cNvPr id="183" name="Rectangle 6"/>
          <p:cNvSpPr>
            <a:spLocks noChangeArrowheads="1"/>
          </p:cNvSpPr>
          <p:nvPr/>
        </p:nvSpPr>
        <p:spPr bwMode="auto">
          <a:xfrm>
            <a:off x="1606550" y="6992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t>
            </a:r>
            <a:r>
              <a:rPr lang="en-US" sz="1050" dirty="0">
                <a:latin typeface="Calibri" pitchFamily="34" charset="0"/>
                <a:cs typeface="Calibri" pitchFamily="34" charset="0"/>
              </a:rPr>
              <a:t>M</a:t>
            </a:r>
            <a:r>
              <a:rPr lang="en-US" sz="1050" dirty="0" smtClean="0">
                <a:latin typeface="Calibri" pitchFamily="34" charset="0"/>
                <a:cs typeface="Calibri" pitchFamily="34" charset="0"/>
              </a:rPr>
              <a:t>aint</a:t>
            </a:r>
            <a:r>
              <a:rPr lang="en-US" sz="1050" dirty="0" smtClean="0">
                <a:solidFill>
                  <a:srgbClr val="0033CC"/>
                </a:solidFill>
                <a:latin typeface="Calibri" pitchFamily="34" charset="0"/>
                <a:cs typeface="Calibri" pitchFamily="34" charset="0"/>
              </a:rPr>
              <a:t>.</a:t>
            </a:r>
            <a:endParaRPr lang="en-US" sz="1050" dirty="0">
              <a:solidFill>
                <a:prstClr val="black"/>
              </a:solidFill>
              <a:latin typeface="Calibri" pitchFamily="34" charset="0"/>
              <a:cs typeface="Calibri" pitchFamily="34" charset="0"/>
            </a:endParaRPr>
          </a:p>
        </p:txBody>
      </p:sp>
      <p:sp>
        <p:nvSpPr>
          <p:cNvPr id="184"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dirty="0" smtClean="0">
                <a:solidFill>
                  <a:srgbClr val="0033CC"/>
                </a:solidFill>
                <a:latin typeface="Calibri" pitchFamily="34" charset="0"/>
                <a:cs typeface="Calibri" pitchFamily="34" charset="0"/>
              </a:rPr>
              <a:t>:-Machine shop</a:t>
            </a:r>
            <a:endParaRPr lang="en-US" sz="1050" dirty="0">
              <a:solidFill>
                <a:prstClr val="black"/>
              </a:solidFill>
              <a:latin typeface="Calibri" pitchFamily="34" charset="0"/>
              <a:cs typeface="Calibri" pitchFamily="34" charset="0"/>
            </a:endParaRPr>
          </a:p>
        </p:txBody>
      </p:sp>
      <p:sp>
        <p:nvSpPr>
          <p:cNvPr id="185" name="Rectangle 8"/>
          <p:cNvSpPr>
            <a:spLocks noChangeArrowheads="1"/>
          </p:cNvSpPr>
          <p:nvPr/>
        </p:nvSpPr>
        <p:spPr bwMode="auto">
          <a:xfrm>
            <a:off x="1301750" y="851646"/>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t>
            </a:r>
            <a:r>
              <a:rPr lang="en-US" sz="1050" b="1" dirty="0" smtClean="0">
                <a:latin typeface="Calibri" pitchFamily="34" charset="0"/>
                <a:cs typeface="Calibri" pitchFamily="34" charset="0"/>
              </a:rPr>
              <a:t>CBS CELL</a:t>
            </a:r>
            <a:endParaRPr lang="en-US" sz="1050" dirty="0">
              <a:latin typeface="Calibri" pitchFamily="34" charset="0"/>
              <a:cs typeface="Calibri" pitchFamily="34" charset="0"/>
            </a:endParaRPr>
          </a:p>
        </p:txBody>
      </p:sp>
      <p:sp>
        <p:nvSpPr>
          <p:cNvPr id="186"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187"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188"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189" name="Rectangle 12"/>
          <p:cNvSpPr>
            <a:spLocks noChangeArrowheads="1"/>
          </p:cNvSpPr>
          <p:nvPr/>
        </p:nvSpPr>
        <p:spPr bwMode="auto">
          <a:xfrm>
            <a:off x="3205163" y="851646"/>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r>
              <a:rPr lang="en-US" sz="1050" b="1" dirty="0" smtClean="0">
                <a:latin typeface="Calibri" pitchFamily="34" charset="0"/>
                <a:cs typeface="Calibri" pitchFamily="34" charset="0"/>
              </a:rPr>
              <a:t>New Bkt spm,M5 &amp; M6 taping   </a:t>
            </a:r>
            <a:endParaRPr lang="en-US" sz="1050" dirty="0">
              <a:latin typeface="Calibri" pitchFamily="34" charset="0"/>
              <a:cs typeface="Calibri" pitchFamily="34" charset="0"/>
            </a:endParaRPr>
          </a:p>
        </p:txBody>
      </p:sp>
      <p:sp>
        <p:nvSpPr>
          <p:cNvPr id="190"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smtClean="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Tapping </a:t>
            </a:r>
            <a:endParaRPr lang="en-US" sz="1050" dirty="0">
              <a:latin typeface="Calibri" pitchFamily="34" charset="0"/>
              <a:cs typeface="Calibri" pitchFamily="34" charset="0"/>
            </a:endParaRPr>
          </a:p>
        </p:txBody>
      </p:sp>
      <p:sp>
        <p:nvSpPr>
          <p:cNvPr id="191" name="Rectangle 14"/>
          <p:cNvSpPr>
            <a:spLocks noChangeArrowheads="1"/>
          </p:cNvSpPr>
          <p:nvPr/>
        </p:nvSpPr>
        <p:spPr bwMode="auto">
          <a:xfrm>
            <a:off x="4803775" y="3944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192"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3" name="WordArt 16"/>
          <p:cNvSpPr>
            <a:spLocks noChangeArrowheads="1" noChangeShapeType="1" noTextEdit="1"/>
          </p:cNvSpPr>
          <p:nvPr/>
        </p:nvSpPr>
        <p:spPr bwMode="auto">
          <a:xfrm>
            <a:off x="7316788" y="470646"/>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IN" sz="1050" kern="10" smtClean="0">
                <a:ln w="9525">
                  <a:solidFill>
                    <a:srgbClr val="000000"/>
                  </a:solidFill>
                  <a:round/>
                  <a:headEnd/>
                  <a:tailEnd/>
                </a:ln>
                <a:solidFill>
                  <a:srgbClr val="1F497D"/>
                </a:solidFill>
                <a:latin typeface="Calibri"/>
                <a:cs typeface="Arial" charset="0"/>
              </a:rPr>
              <a:t>KAIZEN  IDEA SHEET</a:t>
            </a:r>
          </a:p>
        </p:txBody>
      </p:sp>
      <p:sp>
        <p:nvSpPr>
          <p:cNvPr id="194"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195" name="Rectangle 18"/>
          <p:cNvSpPr>
            <a:spLocks noChangeArrowheads="1"/>
          </p:cNvSpPr>
          <p:nvPr/>
        </p:nvSpPr>
        <p:spPr bwMode="auto">
          <a:xfrm>
            <a:off x="5413375" y="394446"/>
            <a:ext cx="304800" cy="152400"/>
          </a:xfrm>
          <a:prstGeom prst="rect">
            <a:avLst/>
          </a:prstGeom>
          <a:solidFill>
            <a:schemeClr val="bg1"/>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196" name="Rectangle 19"/>
          <p:cNvSpPr>
            <a:spLocks noChangeArrowheads="1"/>
          </p:cNvSpPr>
          <p:nvPr/>
        </p:nvSpPr>
        <p:spPr bwMode="auto">
          <a:xfrm>
            <a:off x="5718175" y="3944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197"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198"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199"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200"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201"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2"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3"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4" name="Rectangle 27"/>
          <p:cNvSpPr>
            <a:spLocks noChangeArrowheads="1"/>
          </p:cNvSpPr>
          <p:nvPr/>
        </p:nvSpPr>
        <p:spPr bwMode="auto">
          <a:xfrm>
            <a:off x="5718175" y="5468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5"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6"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7"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8"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9" name="Rectangle 32"/>
          <p:cNvSpPr>
            <a:spLocks noChangeArrowheads="1"/>
          </p:cNvSpPr>
          <p:nvPr/>
        </p:nvSpPr>
        <p:spPr bwMode="auto">
          <a:xfrm>
            <a:off x="4803775" y="6992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210"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211" name="Rectangle 34"/>
          <p:cNvSpPr>
            <a:spLocks noChangeArrowheads="1"/>
          </p:cNvSpPr>
          <p:nvPr/>
        </p:nvSpPr>
        <p:spPr bwMode="auto">
          <a:xfrm>
            <a:off x="5413375" y="699246"/>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212"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213"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214"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215"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216" name="Rectangle 39"/>
          <p:cNvSpPr>
            <a:spLocks noChangeArrowheads="1"/>
          </p:cNvSpPr>
          <p:nvPr/>
        </p:nvSpPr>
        <p:spPr bwMode="auto">
          <a:xfrm>
            <a:off x="158750" y="1080246"/>
            <a:ext cx="3046413"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400" b="1" dirty="0">
                <a:solidFill>
                  <a:srgbClr val="0000CC"/>
                </a:solidFill>
                <a:latin typeface="Calibri" pitchFamily="34" charset="0"/>
                <a:cs typeface="Arial" charset="0"/>
              </a:rPr>
              <a:t>KAIZEN </a:t>
            </a:r>
            <a:r>
              <a:rPr lang="en-US" altLang="en-US" sz="1400" b="1" dirty="0" smtClean="0">
                <a:solidFill>
                  <a:srgbClr val="0000CC"/>
                </a:solidFill>
                <a:latin typeface="Calibri" pitchFamily="34" charset="0"/>
                <a:cs typeface="Arial" charset="0"/>
              </a:rPr>
              <a:t>THEME</a:t>
            </a:r>
            <a:r>
              <a:rPr lang="en-US" altLang="en-US" sz="1050" b="1" dirty="0" smtClean="0">
                <a:solidFill>
                  <a:srgbClr val="0000CC"/>
                </a:solidFill>
                <a:latin typeface="Calibri" pitchFamily="34" charset="0"/>
                <a:cs typeface="Arial" charset="0"/>
              </a:rPr>
              <a:t>: </a:t>
            </a:r>
            <a:r>
              <a:rPr lang="en-US" altLang="en-US" sz="1100" dirty="0" smtClean="0">
                <a:latin typeface="Calibri" pitchFamily="34" charset="0"/>
                <a:cs typeface="Arial" charset="0"/>
              </a:rPr>
              <a:t>To Increase Productivity </a:t>
            </a:r>
            <a:endParaRPr lang="en-US" altLang="en-US" sz="1400" dirty="0">
              <a:latin typeface="Calibri" pitchFamily="34" charset="0"/>
              <a:cs typeface="Arial" charset="0"/>
            </a:endParaRPr>
          </a:p>
          <a:p>
            <a:pPr eaLnBrk="0" fontAlgn="base" hangingPunct="0">
              <a:spcBef>
                <a:spcPct val="0"/>
              </a:spcBef>
              <a:spcAft>
                <a:spcPct val="0"/>
              </a:spcAft>
              <a:defRPr/>
            </a:pPr>
            <a:endParaRPr lang="en-US" altLang="en-US" sz="1400" dirty="0">
              <a:latin typeface="Calibri" pitchFamily="34" charset="0"/>
              <a:cs typeface="Arial" charset="0"/>
            </a:endParaRP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a:t>
            </a:r>
          </a:p>
        </p:txBody>
      </p:sp>
      <p:sp>
        <p:nvSpPr>
          <p:cNvPr id="217" name="Rectangle 41"/>
          <p:cNvSpPr>
            <a:spLocks noChangeArrowheads="1"/>
          </p:cNvSpPr>
          <p:nvPr/>
        </p:nvSpPr>
        <p:spPr bwMode="auto">
          <a:xfrm>
            <a:off x="168275" y="1461246"/>
            <a:ext cx="3025775" cy="457200"/>
          </a:xfrm>
          <a:prstGeom prst="rect">
            <a:avLst/>
          </a:prstGeom>
          <a:noFill/>
          <a:ln w="9525">
            <a:solidFill>
              <a:schemeClr val="tx1"/>
            </a:solidFill>
            <a:miter lim="800000"/>
            <a:headEnd/>
            <a:tailEnd/>
          </a:ln>
        </p:spPr>
        <p:txBody>
          <a:bodyPr anchor="t"/>
          <a:lstStyle/>
          <a:p>
            <a:pPr eaLnBrk="0" fontAlgn="base" hangingPunct="0">
              <a:spcBef>
                <a:spcPct val="0"/>
              </a:spcBef>
              <a:spcAft>
                <a:spcPct val="0"/>
              </a:spcAft>
              <a:defRPr/>
            </a:pPr>
            <a:r>
              <a:rPr lang="en-US" altLang="en-US" sz="1200" b="1" dirty="0">
                <a:solidFill>
                  <a:srgbClr val="0033CC"/>
                </a:solidFill>
                <a:latin typeface="Calibri" pitchFamily="34" charset="0"/>
                <a:cs typeface="Arial" charset="0"/>
              </a:rPr>
              <a:t>Problem present status </a:t>
            </a:r>
            <a:r>
              <a:rPr lang="en-US" altLang="en-US" sz="1200" b="1" dirty="0" smtClean="0">
                <a:latin typeface="Calibri" pitchFamily="34" charset="0"/>
                <a:cs typeface="Arial" charset="0"/>
              </a:rPr>
              <a:t>:</a:t>
            </a:r>
            <a:r>
              <a:rPr lang="en-US" altLang="en-US" sz="900" b="1" dirty="0" smtClean="0">
                <a:latin typeface="Calibri" pitchFamily="34" charset="0"/>
                <a:cs typeface="Arial" charset="0"/>
              </a:rPr>
              <a:t> </a:t>
            </a:r>
            <a:r>
              <a:rPr lang="en-US" altLang="en-US" sz="1000" dirty="0" smtClean="0">
                <a:latin typeface="Calibri" pitchFamily="34" charset="0"/>
                <a:cs typeface="Arial" charset="0"/>
              </a:rPr>
              <a:t>M5 &amp; M 6 taping unit7 cycle time more </a:t>
            </a:r>
            <a:r>
              <a:rPr lang="en-US" altLang="en-US" sz="1000" dirty="0" err="1" smtClean="0">
                <a:latin typeface="Calibri" pitchFamily="34" charset="0"/>
                <a:cs typeface="Arial" charset="0"/>
              </a:rPr>
              <a:t>i.e</a:t>
            </a:r>
            <a:r>
              <a:rPr lang="en-US" altLang="en-US" sz="1000" dirty="0" smtClean="0">
                <a:latin typeface="Calibri" pitchFamily="34" charset="0"/>
                <a:cs typeface="Arial" charset="0"/>
              </a:rPr>
              <a:t> 20 sec </a:t>
            </a:r>
            <a:r>
              <a:rPr lang="en-US" altLang="en-US" sz="1100" dirty="0" smtClean="0">
                <a:solidFill>
                  <a:srgbClr val="0033CC"/>
                </a:solidFill>
                <a:latin typeface="Calibri" pitchFamily="34" charset="0"/>
                <a:cs typeface="Arial" charset="0"/>
              </a:rPr>
              <a:t>.</a:t>
            </a:r>
            <a:endParaRPr lang="en-US" altLang="en-US" sz="1100" dirty="0">
              <a:solidFill>
                <a:srgbClr val="000000"/>
              </a:solidFill>
              <a:latin typeface="Calibri" pitchFamily="34" charset="0"/>
              <a:cs typeface="Arial" charset="0"/>
            </a:endParaRPr>
          </a:p>
        </p:txBody>
      </p:sp>
      <p:sp>
        <p:nvSpPr>
          <p:cNvPr id="218" name="Rectangle 43"/>
          <p:cNvSpPr>
            <a:spLocks noChangeArrowheads="1"/>
          </p:cNvSpPr>
          <p:nvPr/>
        </p:nvSpPr>
        <p:spPr bwMode="auto">
          <a:xfrm>
            <a:off x="3200400" y="1357298"/>
            <a:ext cx="3273425" cy="2743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COUNTERMEASUR</a:t>
            </a:r>
            <a:r>
              <a:rPr lang="en-US" sz="1050" b="1" dirty="0">
                <a:solidFill>
                  <a:srgbClr val="0033CC"/>
                </a:solidFill>
                <a:latin typeface="Calibri" pitchFamily="34" charset="0"/>
                <a:cs typeface="Calibri" pitchFamily="34" charset="0"/>
              </a:rPr>
              <a:t>E</a:t>
            </a:r>
            <a:r>
              <a:rPr lang="en-US" sz="1050" b="1" dirty="0" smtClean="0">
                <a:solidFill>
                  <a:srgbClr val="000000"/>
                </a:solidFill>
                <a:latin typeface="Calibri" pitchFamily="34" charset="0"/>
                <a:cs typeface="Calibri" pitchFamily="34" charset="0"/>
              </a:rPr>
              <a:t>: </a:t>
            </a:r>
            <a:r>
              <a:rPr lang="en-US" sz="1050" dirty="0" smtClean="0">
                <a:solidFill>
                  <a:srgbClr val="000000"/>
                </a:solidFill>
                <a:latin typeface="Calibri" pitchFamily="34" charset="0"/>
                <a:cs typeface="Calibri" pitchFamily="34" charset="0"/>
              </a:rPr>
              <a:t>Used pneumatic slide &amp; cyl. for M5 &amp; M6 taping forward . </a:t>
            </a:r>
            <a:endParaRPr lang="en-US" sz="1050" dirty="0">
              <a:solidFill>
                <a:srgbClr val="000000"/>
              </a:solidFill>
              <a:latin typeface="Calibri" pitchFamily="34" charset="0"/>
              <a:cs typeface="Calibri" pitchFamily="34" charset="0"/>
            </a:endParaRPr>
          </a:p>
        </p:txBody>
      </p:sp>
      <p:sp>
        <p:nvSpPr>
          <p:cNvPr id="219"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220"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221"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223"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20 Sec </a:t>
            </a:r>
            <a:endParaRPr lang="en-US" sz="1050" dirty="0">
              <a:solidFill>
                <a:prstClr val="black"/>
              </a:solidFill>
              <a:latin typeface="Calibri" pitchFamily="34" charset="0"/>
              <a:cs typeface="Calibri" pitchFamily="34" charset="0"/>
            </a:endParaRPr>
          </a:p>
        </p:txBody>
      </p:sp>
      <p:sp>
        <p:nvSpPr>
          <p:cNvPr id="224"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14 Sec</a:t>
            </a:r>
            <a:endParaRPr lang="en-US" sz="1050" dirty="0">
              <a:solidFill>
                <a:prstClr val="black"/>
              </a:solidFill>
              <a:latin typeface="Calibri" pitchFamily="34" charset="0"/>
              <a:cs typeface="Calibri" pitchFamily="34" charset="0"/>
            </a:endParaRPr>
          </a:p>
        </p:txBody>
      </p:sp>
      <p:sp>
        <p:nvSpPr>
          <p:cNvPr id="225"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10.10..2016</a:t>
            </a:r>
            <a:endParaRPr lang="en-US" sz="1050" dirty="0">
              <a:solidFill>
                <a:prstClr val="black"/>
              </a:solidFill>
              <a:latin typeface="Calibri" pitchFamily="34" charset="0"/>
              <a:cs typeface="Calibri" pitchFamily="34" charset="0"/>
            </a:endParaRPr>
          </a:p>
        </p:txBody>
      </p:sp>
      <p:sp>
        <p:nvSpPr>
          <p:cNvPr id="226"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28.12.2016</a:t>
            </a:r>
            <a:endParaRPr lang="en-US" sz="1050" dirty="0">
              <a:solidFill>
                <a:prstClr val="black"/>
              </a:solidFill>
              <a:latin typeface="Calibri" pitchFamily="34" charset="0"/>
              <a:cs typeface="Calibri" pitchFamily="34" charset="0"/>
            </a:endParaRPr>
          </a:p>
        </p:txBody>
      </p:sp>
      <p:sp>
        <p:nvSpPr>
          <p:cNvPr id="227" name="Rectangle 52"/>
          <p:cNvSpPr>
            <a:spLocks noChangeArrowheads="1"/>
          </p:cNvSpPr>
          <p:nvPr/>
        </p:nvSpPr>
        <p:spPr bwMode="auto">
          <a:xfrm>
            <a:off x="6477000" y="2129583"/>
            <a:ext cx="2514600" cy="493713"/>
          </a:xfrm>
          <a:prstGeom prst="rect">
            <a:avLst/>
          </a:prstGeom>
          <a:noFill/>
          <a:ln w="9525">
            <a:solidFill>
              <a:schemeClr val="tx1"/>
            </a:solidFill>
            <a:miter lim="800000"/>
            <a:headEnd/>
            <a:tailEnd/>
          </a:ln>
          <a:extLst/>
        </p:spPr>
        <p:txBody>
          <a:bodyPr wrap="none" anchor="t"/>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dirty="0" smtClean="0">
                <a:latin typeface="Calibri" pitchFamily="34" charset="0"/>
                <a:cs typeface="Calibri" pitchFamily="34" charset="0"/>
              </a:rPr>
              <a:t>Sujit , Rahul</a:t>
            </a:r>
            <a:endParaRPr lang="en-US" altLang="en-US" sz="1000" dirty="0">
              <a:latin typeface="Calibri" pitchFamily="34" charset="0"/>
              <a:cs typeface="Calibri" pitchFamily="34" charset="0"/>
            </a:endParaRPr>
          </a:p>
        </p:txBody>
      </p:sp>
      <p:sp>
        <p:nvSpPr>
          <p:cNvPr id="228" name="Rectangle 55"/>
          <p:cNvSpPr>
            <a:spLocks noChangeArrowheads="1"/>
          </p:cNvSpPr>
          <p:nvPr/>
        </p:nvSpPr>
        <p:spPr bwMode="auto">
          <a:xfrm>
            <a:off x="6478588" y="2489945"/>
            <a:ext cx="2513012" cy="1022031"/>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 </a:t>
            </a:r>
            <a:r>
              <a:rPr lang="en-US" altLang="en-US" sz="1100" dirty="0" smtClean="0">
                <a:latin typeface="Calibri" pitchFamily="34" charset="0"/>
                <a:cs typeface="Calibri" pitchFamily="34" charset="0"/>
              </a:rPr>
              <a:t>1)Cycle time reduced from</a:t>
            </a:r>
          </a:p>
          <a:p>
            <a:pPr eaLnBrk="0" fontAlgn="base" hangingPunct="0">
              <a:spcBef>
                <a:spcPct val="0"/>
              </a:spcBef>
              <a:spcAft>
                <a:spcPct val="0"/>
              </a:spcAft>
              <a:defRPr/>
            </a:pPr>
            <a:r>
              <a:rPr lang="en-US" altLang="en-US" sz="1100" dirty="0" smtClean="0">
                <a:latin typeface="Calibri" pitchFamily="34" charset="0"/>
                <a:cs typeface="Calibri" pitchFamily="34" charset="0"/>
              </a:rPr>
              <a:t> 20 sec to 14 sec </a:t>
            </a:r>
          </a:p>
          <a:p>
            <a:pPr eaLnBrk="0" fontAlgn="base" hangingPunct="0">
              <a:spcBef>
                <a:spcPct val="0"/>
              </a:spcBef>
              <a:spcAft>
                <a:spcPct val="0"/>
              </a:spcAft>
              <a:defRPr/>
            </a:pPr>
            <a:r>
              <a:rPr lang="en-US" altLang="en-US" sz="1100" dirty="0" smtClean="0">
                <a:latin typeface="Calibri" pitchFamily="34" charset="0"/>
                <a:cs typeface="Calibri" pitchFamily="34" charset="0"/>
              </a:rPr>
              <a:t>2)MTBF Increased</a:t>
            </a:r>
            <a:endParaRPr lang="en-US" altLang="en-US" sz="1100" dirty="0">
              <a:latin typeface="Calibri" pitchFamily="34" charset="0"/>
              <a:cs typeface="Calibri" pitchFamily="34" charset="0"/>
            </a:endParaRPr>
          </a:p>
        </p:txBody>
      </p:sp>
      <p:sp>
        <p:nvSpPr>
          <p:cNvPr id="229" name="Rectangle 57"/>
          <p:cNvSpPr>
            <a:spLocks noChangeArrowheads="1"/>
          </p:cNvSpPr>
          <p:nvPr/>
        </p:nvSpPr>
        <p:spPr bwMode="auto">
          <a:xfrm>
            <a:off x="6478588" y="2489945"/>
            <a:ext cx="2513012" cy="1028701"/>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230" name="Rectangle 59"/>
          <p:cNvSpPr>
            <a:spLocks noChangeArrowheads="1"/>
          </p:cNvSpPr>
          <p:nvPr/>
        </p:nvSpPr>
        <p:spPr bwMode="auto">
          <a:xfrm>
            <a:off x="152400" y="6272959"/>
            <a:ext cx="3046413"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t>
            </a:r>
            <a:r>
              <a:rPr lang="en-US" altLang="en-US" sz="1050" dirty="0" smtClean="0">
                <a:latin typeface="Calibri" pitchFamily="34" charset="0"/>
                <a:cs typeface="Calibri" pitchFamily="34" charset="0"/>
              </a:rPr>
              <a:t>SNC </a:t>
            </a:r>
            <a:endParaRPr lang="en-US" altLang="en-US" sz="1050" dirty="0">
              <a:latin typeface="Calibri" pitchFamily="34" charset="0"/>
              <a:cs typeface="Calibri" pitchFamily="34" charset="0"/>
            </a:endParaRPr>
          </a:p>
        </p:txBody>
      </p:sp>
      <p:sp>
        <p:nvSpPr>
          <p:cNvPr id="231" name="Rectangle 60"/>
          <p:cNvSpPr>
            <a:spLocks noChangeArrowheads="1"/>
          </p:cNvSpPr>
          <p:nvPr/>
        </p:nvSpPr>
        <p:spPr bwMode="auto">
          <a:xfrm>
            <a:off x="152400" y="6033246"/>
            <a:ext cx="3057525"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Sujit</a:t>
            </a:r>
            <a:endParaRPr lang="en-US" altLang="en-US" sz="1050" dirty="0">
              <a:solidFill>
                <a:srgbClr val="0033CC"/>
              </a:solidFill>
              <a:latin typeface="Calibri" pitchFamily="34" charset="0"/>
              <a:cs typeface="Calibri" pitchFamily="34" charset="0"/>
            </a:endParaRPr>
          </a:p>
        </p:txBody>
      </p:sp>
      <p:sp>
        <p:nvSpPr>
          <p:cNvPr id="232" name="Rectangle 61"/>
          <p:cNvSpPr>
            <a:spLocks noChangeArrowheads="1"/>
          </p:cNvSpPr>
          <p:nvPr/>
        </p:nvSpPr>
        <p:spPr bwMode="auto">
          <a:xfrm>
            <a:off x="152400" y="5804646"/>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a:t>
            </a:r>
            <a:r>
              <a:rPr lang="en-US" altLang="en-US" sz="1050" dirty="0" smtClean="0">
                <a:latin typeface="Calibri" pitchFamily="34" charset="0"/>
                <a:cs typeface="Calibri" pitchFamily="34" charset="0"/>
              </a:rPr>
              <a:t>10.10.2016</a:t>
            </a:r>
            <a:endParaRPr lang="en-US" altLang="en-US" sz="1050" dirty="0">
              <a:latin typeface="Calibri" pitchFamily="34" charset="0"/>
              <a:cs typeface="Calibri" pitchFamily="34" charset="0"/>
            </a:endParaRPr>
          </a:p>
        </p:txBody>
      </p:sp>
      <p:sp>
        <p:nvSpPr>
          <p:cNvPr id="233"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600" b="1" dirty="0">
                <a:solidFill>
                  <a:srgbClr val="0000CC"/>
                </a:solidFill>
                <a:latin typeface="Calibri" pitchFamily="34" charset="0"/>
                <a:cs typeface="Arial" charset="0"/>
              </a:rPr>
              <a:t>WHY - WHY ANALYSIS</a:t>
            </a:r>
            <a:r>
              <a:rPr lang="en-US" sz="1050" b="1" dirty="0">
                <a:solidFill>
                  <a:srgbClr val="0000CC"/>
                </a:solidFill>
                <a:latin typeface="Calibri" pitchFamily="34" charset="0"/>
                <a:cs typeface="Arial" charset="0"/>
              </a:rPr>
              <a:t> :-</a:t>
            </a:r>
            <a:r>
              <a:rPr lang="en-US" altLang="en-US" sz="1050" b="1" dirty="0">
                <a:solidFill>
                  <a:srgbClr val="0000FF"/>
                </a:solidFill>
                <a:latin typeface="Calibri" pitchFamily="34" charset="0"/>
                <a:cs typeface="Arial" charset="0"/>
              </a:rPr>
              <a:t> </a:t>
            </a:r>
          </a:p>
          <a:p>
            <a:pPr eaLnBrk="0" fontAlgn="base" hangingPunct="0">
              <a:spcBef>
                <a:spcPct val="0"/>
              </a:spcBef>
              <a:spcAft>
                <a:spcPct val="0"/>
              </a:spcAft>
              <a:defRPr/>
            </a:pPr>
            <a:r>
              <a:rPr lang="en-US" altLang="en-US" sz="1400" dirty="0" smtClean="0">
                <a:latin typeface="Calibri" pitchFamily="34" charset="0"/>
                <a:cs typeface="Arial" charset="0"/>
              </a:rPr>
              <a:t>1)M5 &amp; M6 taping unit7 cycle time more I.e. 20 sec </a:t>
            </a:r>
          </a:p>
          <a:p>
            <a:pPr eaLnBrk="0" fontAlgn="base" hangingPunct="0">
              <a:spcBef>
                <a:spcPct val="0"/>
              </a:spcBef>
              <a:spcAft>
                <a:spcPct val="0"/>
              </a:spcAft>
              <a:defRPr/>
            </a:pPr>
            <a:r>
              <a:rPr lang="en-US" altLang="en-US" sz="1400" dirty="0" smtClean="0">
                <a:latin typeface="Calibri" pitchFamily="34" charset="0"/>
                <a:cs typeface="Arial" charset="0"/>
              </a:rPr>
              <a:t>2)Taping unit Spindle comes forward &amp; reverse on lead screw </a:t>
            </a:r>
          </a:p>
          <a:p>
            <a:pPr eaLnBrk="0" fontAlgn="base" hangingPunct="0">
              <a:spcBef>
                <a:spcPct val="0"/>
              </a:spcBef>
              <a:spcAft>
                <a:spcPct val="0"/>
              </a:spcAft>
              <a:defRPr/>
            </a:pPr>
            <a:r>
              <a:rPr lang="en-US" altLang="en-US" sz="1400" dirty="0" smtClean="0">
                <a:latin typeface="Calibri" pitchFamily="34" charset="0"/>
                <a:cs typeface="Arial" charset="0"/>
              </a:rPr>
              <a:t>3)Manufacturing design defect</a:t>
            </a:r>
            <a:endParaRPr lang="en-US" altLang="en-US" sz="1400" dirty="0">
              <a:latin typeface="Calibri" pitchFamily="34" charset="0"/>
              <a:cs typeface="Arial" charset="0"/>
            </a:endParaRPr>
          </a:p>
        </p:txBody>
      </p:sp>
      <p:sp>
        <p:nvSpPr>
          <p:cNvPr id="234" name="Rectangle 63"/>
          <p:cNvSpPr>
            <a:spLocks noChangeArrowheads="1"/>
          </p:cNvSpPr>
          <p:nvPr/>
        </p:nvSpPr>
        <p:spPr bwMode="auto">
          <a:xfrm>
            <a:off x="3205163" y="3899646"/>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p:txBody>
      </p:sp>
      <p:sp>
        <p:nvSpPr>
          <p:cNvPr id="235"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smtClean="0">
                <a:solidFill>
                  <a:srgbClr val="0000CC"/>
                </a:solidFill>
                <a:latin typeface="Calibri" pitchFamily="34" charset="0"/>
              </a:rPr>
              <a:t>SCOPE &amp; PLAN FOR HORIZONTAL DEPLOYMENT</a:t>
            </a:r>
          </a:p>
        </p:txBody>
      </p:sp>
      <p:sp>
        <p:nvSpPr>
          <p:cNvPr id="236"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SR.</a:t>
            </a:r>
          </a:p>
          <a:p>
            <a:pPr algn="ctr" eaLnBrk="0" fontAlgn="base" hangingPunct="0">
              <a:spcBef>
                <a:spcPct val="0"/>
              </a:spcBef>
              <a:spcAft>
                <a:spcPct val="0"/>
              </a:spcAft>
            </a:pPr>
            <a:r>
              <a:rPr lang="en-US" altLang="en-US" sz="900" b="1" smtClean="0">
                <a:solidFill>
                  <a:srgbClr val="000000"/>
                </a:solidFill>
                <a:latin typeface="Calibri" pitchFamily="34" charset="0"/>
              </a:rPr>
              <a:t>NO.</a:t>
            </a:r>
          </a:p>
        </p:txBody>
      </p:sp>
      <p:sp>
        <p:nvSpPr>
          <p:cNvPr id="237"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CELL</a:t>
            </a:r>
          </a:p>
        </p:txBody>
      </p:sp>
      <p:sp>
        <p:nvSpPr>
          <p:cNvPr id="238"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TARGET</a:t>
            </a:r>
          </a:p>
        </p:txBody>
      </p:sp>
      <p:sp>
        <p:nvSpPr>
          <p:cNvPr id="239"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RESPONSIBILITY</a:t>
            </a:r>
          </a:p>
        </p:txBody>
      </p:sp>
      <p:sp>
        <p:nvSpPr>
          <p:cNvPr id="240"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STATUS</a:t>
            </a:r>
          </a:p>
        </p:txBody>
      </p:sp>
      <p:sp>
        <p:nvSpPr>
          <p:cNvPr id="241" name="Rectangle 81"/>
          <p:cNvSpPr>
            <a:spLocks noChangeArrowheads="1"/>
          </p:cNvSpPr>
          <p:nvPr/>
        </p:nvSpPr>
        <p:spPr bwMode="auto">
          <a:xfrm>
            <a:off x="8458200" y="6336459"/>
            <a:ext cx="609600" cy="381000"/>
          </a:xfrm>
          <a:prstGeom prst="rect">
            <a:avLst/>
          </a:prstGeom>
          <a:noFill/>
          <a:ln>
            <a:noFill/>
          </a:ln>
          <a:extLst/>
        </p:spPr>
        <p:txBody>
          <a:bodyPr anchor="ctr"/>
          <a:lstStyle/>
          <a:p>
            <a:pPr algn="ct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In process</a:t>
            </a:r>
            <a:endParaRPr lang="en-US" altLang="en-US" sz="1050" dirty="0">
              <a:solidFill>
                <a:srgbClr val="000000"/>
              </a:solidFill>
              <a:latin typeface="Calibri" pitchFamily="34" charset="0"/>
              <a:cs typeface="Calibri" pitchFamily="34" charset="0"/>
            </a:endParaRPr>
          </a:p>
        </p:txBody>
      </p:sp>
      <p:sp>
        <p:nvSpPr>
          <p:cNvPr id="242"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243" name="Rectangle 105"/>
          <p:cNvSpPr>
            <a:spLocks noChangeArrowheads="1"/>
          </p:cNvSpPr>
          <p:nvPr/>
        </p:nvSpPr>
        <p:spPr bwMode="auto">
          <a:xfrm>
            <a:off x="152400" y="394446"/>
            <a:ext cx="8839200" cy="6321425"/>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44" name="Line 83"/>
          <p:cNvSpPr>
            <a:spLocks noChangeShapeType="1"/>
          </p:cNvSpPr>
          <p:nvPr/>
        </p:nvSpPr>
        <p:spPr bwMode="auto">
          <a:xfrm>
            <a:off x="6326188" y="2221659"/>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5" name="Line 86"/>
          <p:cNvSpPr>
            <a:spLocks noChangeShapeType="1"/>
          </p:cNvSpPr>
          <p:nvPr/>
        </p:nvSpPr>
        <p:spPr bwMode="auto">
          <a:xfrm>
            <a:off x="6326188" y="2147046"/>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6" name="Line 87"/>
          <p:cNvSpPr>
            <a:spLocks noChangeShapeType="1"/>
          </p:cNvSpPr>
          <p:nvPr/>
        </p:nvSpPr>
        <p:spPr bwMode="auto">
          <a:xfrm>
            <a:off x="6326188" y="2394696"/>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7" name="Rectangle 78"/>
          <p:cNvSpPr>
            <a:spLocks noChangeArrowheads="1"/>
          </p:cNvSpPr>
          <p:nvPr/>
        </p:nvSpPr>
        <p:spPr bwMode="auto">
          <a:xfrm>
            <a:off x="6705600" y="6336459"/>
            <a:ext cx="458788"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M6 Tapping</a:t>
            </a:r>
            <a:endParaRPr lang="en-US" altLang="en-US" sz="900" dirty="0">
              <a:solidFill>
                <a:srgbClr val="000000"/>
              </a:solidFill>
              <a:latin typeface="Calibri" pitchFamily="34" charset="0"/>
              <a:cs typeface="Calibri" pitchFamily="34" charset="0"/>
            </a:endParaRPr>
          </a:p>
        </p:txBody>
      </p:sp>
      <p:sp>
        <p:nvSpPr>
          <p:cNvPr id="248"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49" name="Rectangle 88"/>
          <p:cNvSpPr>
            <a:spLocks noChangeArrowheads="1"/>
          </p:cNvSpPr>
          <p:nvPr/>
        </p:nvSpPr>
        <p:spPr bwMode="auto">
          <a:xfrm>
            <a:off x="6478588" y="3823446"/>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a:t>
            </a:r>
            <a:r>
              <a:rPr lang="en-US" sz="1050" b="1" dirty="0" smtClean="0">
                <a:solidFill>
                  <a:srgbClr val="0000CC"/>
                </a:solidFill>
                <a:latin typeface="Calibri"/>
                <a:cs typeface="Arial" charset="0"/>
              </a:rPr>
              <a:t>DO:- </a:t>
            </a:r>
            <a:r>
              <a:rPr lang="en-US" sz="1050" dirty="0" smtClean="0">
                <a:latin typeface="Calibri"/>
                <a:cs typeface="Arial" charset="0"/>
              </a:rPr>
              <a:t>Check cyl.  &amp; valve</a:t>
            </a:r>
          </a:p>
          <a:p>
            <a:pPr eaLnBrk="0" fontAlgn="base" hangingPunct="0">
              <a:spcBef>
                <a:spcPct val="0"/>
              </a:spcBef>
              <a:spcAft>
                <a:spcPct val="0"/>
              </a:spcAft>
              <a:defRPr/>
            </a:pPr>
            <a:r>
              <a:rPr lang="en-US" sz="1050" b="1" dirty="0" smtClean="0">
                <a:solidFill>
                  <a:srgbClr val="0000CC"/>
                </a:solidFill>
                <a:latin typeface="Calibri"/>
                <a:cs typeface="Arial" charset="0"/>
              </a:rPr>
              <a:t>HOW </a:t>
            </a:r>
            <a:r>
              <a:rPr lang="en-US" sz="1050" b="1" dirty="0">
                <a:solidFill>
                  <a:srgbClr val="0000CC"/>
                </a:solidFill>
                <a:latin typeface="Calibri"/>
                <a:cs typeface="Arial" charset="0"/>
              </a:rPr>
              <a:t>TO DO:-</a:t>
            </a:r>
            <a:r>
              <a:rPr lang="en-US" sz="1050" dirty="0">
                <a:solidFill>
                  <a:srgbClr val="000000"/>
                </a:solidFill>
                <a:cs typeface="Arial" charset="0"/>
              </a:rPr>
              <a:t> </a:t>
            </a:r>
            <a:r>
              <a:rPr lang="en-US" sz="1050" dirty="0" smtClean="0">
                <a:solidFill>
                  <a:srgbClr val="000000"/>
                </a:solidFill>
                <a:cs typeface="Arial" charset="0"/>
              </a:rPr>
              <a:t>In PM</a:t>
            </a:r>
            <a:r>
              <a:rPr lang="en-US" sz="1050" dirty="0">
                <a:solidFill>
                  <a:srgbClr val="000000"/>
                </a:solidFill>
                <a:cs typeface="Arial" charset="0"/>
              </a:rPr>
              <a:t>		</a:t>
            </a:r>
            <a:r>
              <a:rPr lang="en-US" sz="1050" dirty="0" smtClean="0">
                <a:solidFill>
                  <a:srgbClr val="000000"/>
                </a:solidFill>
                <a:cs typeface="Arial" charset="0"/>
              </a:rPr>
              <a:t>		</a:t>
            </a:r>
          </a:p>
          <a:p>
            <a:pPr>
              <a:defRPr/>
            </a:pPr>
            <a:r>
              <a:rPr lang="en-US" sz="1050" b="1" dirty="0" smtClean="0">
                <a:solidFill>
                  <a:srgbClr val="0000CC"/>
                </a:solidFill>
                <a:latin typeface="Calibri"/>
                <a:cs typeface="Arial" charset="0"/>
              </a:rPr>
              <a:t>FREQUENCY :- </a:t>
            </a:r>
            <a:endParaRPr lang="en-US" sz="1050" dirty="0">
              <a:solidFill>
                <a:srgbClr val="000000"/>
              </a:solidFill>
              <a:cs typeface="Arial" charset="0"/>
            </a:endParaRPr>
          </a:p>
        </p:txBody>
      </p:sp>
      <p:sp>
        <p:nvSpPr>
          <p:cNvPr id="250" name="TextBox 4"/>
          <p:cNvSpPr txBox="1">
            <a:spLocks noChangeArrowheads="1"/>
          </p:cNvSpPr>
          <p:nvPr/>
        </p:nvSpPr>
        <p:spPr bwMode="auto">
          <a:xfrm>
            <a:off x="1182688" y="47699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251" name="Rounded Rectangle 95"/>
          <p:cNvSpPr>
            <a:spLocks noChangeArrowheads="1"/>
          </p:cNvSpPr>
          <p:nvPr/>
        </p:nvSpPr>
        <p:spPr bwMode="auto">
          <a:xfrm>
            <a:off x="5562600" y="3618659"/>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sp>
        <p:nvSpPr>
          <p:cNvPr id="252" name="Rectangle 82"/>
          <p:cNvSpPr>
            <a:spLocks noChangeArrowheads="1"/>
          </p:cNvSpPr>
          <p:nvPr/>
        </p:nvSpPr>
        <p:spPr bwMode="auto">
          <a:xfrm>
            <a:off x="152400" y="5423646"/>
            <a:ext cx="3048000" cy="381000"/>
          </a:xfrm>
          <a:prstGeom prst="rect">
            <a:avLst/>
          </a:prstGeom>
          <a:noFill/>
          <a:ln w="9525">
            <a:noFill/>
            <a:miter lim="800000"/>
            <a:headEnd/>
            <a:tailEnd/>
          </a:ln>
        </p:spPr>
        <p:txBody>
          <a:bodyPr/>
          <a:lstStyle/>
          <a:p>
            <a:pPr eaLnBrk="0" fontAlgn="base" hangingPunct="0">
              <a:spcBef>
                <a:spcPct val="0"/>
              </a:spcBef>
              <a:spcAft>
                <a:spcPct val="0"/>
              </a:spcAft>
              <a:defRPr/>
            </a:pPr>
            <a:r>
              <a:rPr lang="en-US" sz="1200" b="1" dirty="0">
                <a:solidFill>
                  <a:srgbClr val="0000FF"/>
                </a:solidFill>
                <a:latin typeface="Calibri" pitchFamily="34" charset="0"/>
                <a:cs typeface="Arial" charset="0"/>
              </a:rPr>
              <a:t>ROOT CAUSE </a:t>
            </a:r>
            <a:r>
              <a:rPr lang="en-US" sz="1200" b="1" dirty="0" smtClean="0">
                <a:latin typeface="Calibri" pitchFamily="34" charset="0"/>
                <a:cs typeface="Arial" charset="0"/>
              </a:rPr>
              <a:t>: </a:t>
            </a:r>
            <a:r>
              <a:rPr lang="en-US" sz="1200" dirty="0" smtClean="0">
                <a:latin typeface="Calibri" pitchFamily="34" charset="0"/>
                <a:cs typeface="Arial" charset="0"/>
              </a:rPr>
              <a:t>Manufacturing design defect</a:t>
            </a:r>
            <a:endParaRPr lang="en-US" altLang="en-US" sz="1200" dirty="0">
              <a:latin typeface="Calibri" pitchFamily="34" charset="0"/>
              <a:cs typeface="Arial" charset="0"/>
            </a:endParaRPr>
          </a:p>
        </p:txBody>
      </p:sp>
      <p:sp>
        <p:nvSpPr>
          <p:cNvPr id="253" name="Oval 3"/>
          <p:cNvSpPr>
            <a:spLocks noChangeArrowheads="1"/>
          </p:cNvSpPr>
          <p:nvPr/>
        </p:nvSpPr>
        <p:spPr bwMode="auto">
          <a:xfrm>
            <a:off x="882650" y="2147046"/>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4"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5"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1</a:t>
            </a:r>
            <a:endParaRPr lang="en-US" altLang="en-US" sz="1050" b="1" dirty="0">
              <a:solidFill>
                <a:srgbClr val="000000"/>
              </a:solidFill>
              <a:latin typeface="Calibri" pitchFamily="34" charset="0"/>
              <a:cs typeface="Calibri" pitchFamily="34" charset="0"/>
            </a:endParaRPr>
          </a:p>
        </p:txBody>
      </p:sp>
      <p:sp>
        <p:nvSpPr>
          <p:cNvPr id="256"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7" name="Rectangle 73"/>
          <p:cNvSpPr>
            <a:spLocks noChangeArrowheads="1"/>
          </p:cNvSpPr>
          <p:nvPr/>
        </p:nvSpPr>
        <p:spPr bwMode="auto">
          <a:xfrm>
            <a:off x="8534400" y="6338046"/>
            <a:ext cx="457200" cy="377825"/>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8" name="Oval 2"/>
          <p:cNvSpPr>
            <a:spLocks noChangeArrowheads="1"/>
          </p:cNvSpPr>
          <p:nvPr/>
        </p:nvSpPr>
        <p:spPr bwMode="auto">
          <a:xfrm>
            <a:off x="609600" y="2355009"/>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9" name="Oval 5"/>
          <p:cNvSpPr>
            <a:spLocks noChangeArrowheads="1"/>
          </p:cNvSpPr>
          <p:nvPr/>
        </p:nvSpPr>
        <p:spPr bwMode="auto">
          <a:xfrm>
            <a:off x="3733800" y="2518521"/>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60" name="Rectangle 47"/>
          <p:cNvSpPr>
            <a:spLocks noChangeArrowheads="1"/>
          </p:cNvSpPr>
          <p:nvPr/>
        </p:nvSpPr>
        <p:spPr bwMode="auto">
          <a:xfrm>
            <a:off x="6479882" y="1850048"/>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cxnSp>
        <p:nvCxnSpPr>
          <p:cNvPr id="262"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263"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4" name="Rounded Rectangle 15"/>
          <p:cNvSpPr>
            <a:spLocks noChangeArrowheads="1"/>
          </p:cNvSpPr>
          <p:nvPr/>
        </p:nvSpPr>
        <p:spPr bwMode="auto">
          <a:xfrm>
            <a:off x="3505200" y="2980484"/>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265"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66" name="Straight Connector 30"/>
          <p:cNvCxnSpPr>
            <a:cxnSpLocks noChangeShapeType="1"/>
            <a:endCxn id="264" idx="2"/>
          </p:cNvCxnSpPr>
          <p:nvPr/>
        </p:nvCxnSpPr>
        <p:spPr bwMode="auto">
          <a:xfrm>
            <a:off x="3505200" y="2832846"/>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7" name="Rounded Rectangle 95"/>
          <p:cNvSpPr>
            <a:spLocks noChangeArrowheads="1"/>
          </p:cNvSpPr>
          <p:nvPr/>
        </p:nvSpPr>
        <p:spPr bwMode="auto">
          <a:xfrm>
            <a:off x="2295525" y="3618659"/>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Before</a:t>
            </a:r>
          </a:p>
        </p:txBody>
      </p:sp>
      <p:graphicFrame>
        <p:nvGraphicFramePr>
          <p:cNvPr id="102" name="Chart 101"/>
          <p:cNvGraphicFramePr>
            <a:graphicFrameLocks/>
          </p:cNvGraphicFramePr>
          <p:nvPr>
            <p:extLst>
              <p:ext uri="{D42A27DB-BD31-4B8C-83A1-F6EECF244321}">
                <p14:modId xmlns:p14="http://schemas.microsoft.com/office/powerpoint/2010/main" val="2703693696"/>
              </p:ext>
            </p:extLst>
          </p:nvPr>
        </p:nvGraphicFramePr>
        <p:xfrm>
          <a:off x="3360350" y="4661646"/>
          <a:ext cx="2965837" cy="1980742"/>
        </p:xfrm>
        <a:graphic>
          <a:graphicData uri="http://schemas.openxmlformats.org/drawingml/2006/chart">
            <c:chart xmlns:c="http://schemas.openxmlformats.org/drawingml/2006/chart" xmlns:r="http://schemas.openxmlformats.org/officeDocument/2006/relationships" r:id="rId5"/>
          </a:graphicData>
        </a:graphic>
      </p:graphicFrame>
      <p:sp>
        <p:nvSpPr>
          <p:cNvPr id="104" name="TextBox 9"/>
          <p:cNvSpPr txBox="1"/>
          <p:nvPr/>
        </p:nvSpPr>
        <p:spPr>
          <a:xfrm>
            <a:off x="3883679" y="4226863"/>
            <a:ext cx="1834496" cy="228203"/>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t>Cycle Time Reduced</a:t>
            </a:r>
          </a:p>
        </p:txBody>
      </p:sp>
      <p:sp>
        <p:nvSpPr>
          <p:cNvPr id="98" name="Rectangle 78"/>
          <p:cNvSpPr>
            <a:spLocks noChangeArrowheads="1"/>
          </p:cNvSpPr>
          <p:nvPr/>
        </p:nvSpPr>
        <p:spPr bwMode="auto">
          <a:xfrm>
            <a:off x="7162183" y="6338046"/>
            <a:ext cx="535606"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30.10.16</a:t>
            </a:r>
            <a:endParaRPr lang="en-US" altLang="en-US" sz="900" dirty="0">
              <a:solidFill>
                <a:srgbClr val="000000"/>
              </a:solidFill>
              <a:latin typeface="Calibri" pitchFamily="34" charset="0"/>
              <a:cs typeface="Calibri" pitchFamily="34" charset="0"/>
            </a:endParaRPr>
          </a:p>
        </p:txBody>
      </p:sp>
      <p:sp>
        <p:nvSpPr>
          <p:cNvPr id="99" name="Rectangle 78"/>
          <p:cNvSpPr>
            <a:spLocks noChangeArrowheads="1"/>
          </p:cNvSpPr>
          <p:nvPr/>
        </p:nvSpPr>
        <p:spPr bwMode="auto">
          <a:xfrm>
            <a:off x="7697788" y="6338046"/>
            <a:ext cx="836612"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Sujit</a:t>
            </a:r>
            <a:endParaRPr lang="en-US" altLang="en-US" sz="900" dirty="0">
              <a:solidFill>
                <a:srgbClr val="000000"/>
              </a:solidFill>
              <a:latin typeface="Calibri" pitchFamily="34" charset="0"/>
              <a:cs typeface="Calibri" pitchFamily="34" charset="0"/>
            </a:endParaRPr>
          </a:p>
        </p:txBody>
      </p:sp>
      <p:pic>
        <p:nvPicPr>
          <p:cNvPr id="100" name="Picture 99" descr="IMG20170120165731.jpg"/>
          <p:cNvPicPr>
            <a:picLocks noChangeAspect="1"/>
          </p:cNvPicPr>
          <p:nvPr/>
        </p:nvPicPr>
        <p:blipFill>
          <a:blip r:embed="rId6" cstate="print"/>
          <a:stretch>
            <a:fillRect/>
          </a:stretch>
        </p:blipFill>
        <p:spPr>
          <a:xfrm>
            <a:off x="4571999" y="1785926"/>
            <a:ext cx="1901825" cy="1857388"/>
          </a:xfrm>
          <a:prstGeom prst="rect">
            <a:avLst/>
          </a:prstGeom>
        </p:spPr>
      </p:pic>
      <p:pic>
        <p:nvPicPr>
          <p:cNvPr id="101" name="Picture 100" descr="IMG20170120165853.jpg"/>
          <p:cNvPicPr>
            <a:picLocks noChangeAspect="1"/>
          </p:cNvPicPr>
          <p:nvPr/>
        </p:nvPicPr>
        <p:blipFill>
          <a:blip r:embed="rId7" cstate="print"/>
          <a:stretch>
            <a:fillRect/>
          </a:stretch>
        </p:blipFill>
        <p:spPr>
          <a:xfrm>
            <a:off x="3209925" y="1785926"/>
            <a:ext cx="1737125" cy="1857388"/>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8275" y="1918446"/>
            <a:ext cx="3025775" cy="172486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245</Words>
  <Application>Microsoft Office PowerPoint</Application>
  <PresentationFormat>On-screen Show (4:3)</PresentationFormat>
  <Paragraphs>76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104</cp:revision>
  <cp:lastPrinted>2016-10-09T08:06:13Z</cp:lastPrinted>
  <dcterms:created xsi:type="dcterms:W3CDTF">2006-08-16T00:00:00Z</dcterms:created>
  <dcterms:modified xsi:type="dcterms:W3CDTF">2017-04-29T06:48:20Z</dcterms:modified>
</cp:coreProperties>
</file>